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>
      <p:cViewPr varScale="1">
        <p:scale>
          <a:sx n="105" d="100"/>
          <a:sy n="105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8993D-157C-AE1D-1B5D-5F2AC828A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4FAB25-044D-01D6-4DA4-D66FA91F18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FAC90-F288-BF39-80D2-D59A9468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86F9B6-1363-49C7-F3A6-DE6A9F71A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4C6C6-7F80-F92F-C8DB-17DCB1828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70114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101B5-37C1-E59B-C083-846840AF3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AD10B-37F3-8FCB-7C2E-C35356B2E4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3DBD3-8978-7D72-0FDF-D87654E7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15395-4735-342E-B2E5-AF1A76DF8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6036A-31D1-6B81-E5A1-2275C8C9C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5563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0518A7-0AD1-2A28-5A6C-E91C82973A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63B762-0B36-626D-42CB-BF7EBFCC93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0CA62-F002-3E16-45A9-73DCA92DE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5EDAF8-34C8-527B-4ADD-F662F93F9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2B0E2-2555-C777-6626-1997E9D3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232717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10089-82F7-791D-9E55-F066E465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18A9A-9172-C419-C27A-7A65F768F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3A502-7B51-2B82-AA6C-175CCD418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08A2D3-AE8D-FA4D-A699-EC672153E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188F6-4606-A784-8E3F-A03C5956F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95557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FC0F9-B49E-C9B5-80D0-D02AA2250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428999-B488-B96D-6DC1-58888B079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8D2721-81AE-9F9B-D2A3-64521B5BB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FB0163-4DDD-A76D-13AE-0F88708F3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2AE89-8C3D-B321-E317-A2AA7B75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11637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61A11-E870-B4F7-C4C8-DD2700B95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0B77-FC57-148D-F3C9-94DDC99B45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9AB4F-C250-1823-9FDB-D79B5CA0D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B2880-CD9B-3B6E-BC76-FCF158AA1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67FA5-3A7F-0325-9239-6C4B3D1E1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CDA5B-7DD2-A4CA-0786-831AFDD2D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360279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CC37-6190-56CF-6D62-E8CCCF129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763FD-006B-3BBA-80AB-FB5A4FAE0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FEE587-9BCB-9B7C-7D2B-A699E26390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755CE2-77D3-F3C5-1427-5926F4885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76F1C1-5871-AEA6-9C38-1AF0BD4386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FA6B0F-7D02-E412-FF08-B0078A975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3F015A-7E19-C3DC-A71A-3C5D36701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50A25B-843B-24E0-892C-ED55C69D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15467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5448-06B1-481C-E3DB-C4C2E971A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B1D4F5-B4EF-509C-808E-7D267E6CD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9F0A1A-4352-90B4-ECF4-C060C1D6F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48140B-FE39-4F43-3E50-B5BBD91B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53297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55FEA-C1E2-C8A1-6AC4-F8271E37A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751D95-991D-1657-1DA7-5C714BD8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5BEEED-1C1A-7558-517B-A9C6E56EA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388949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61AA2-FEB9-FA6C-68B2-0B496CDF2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BE826-C549-77C3-4FC7-1219C56CE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527F52-8469-6456-8484-EC978C4257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BF2F7-60A3-8086-9C3B-DDBC7D752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B17CF-92E3-E868-C11D-FB67AF8A3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84C861-9A9C-9688-2876-35C0C7FD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240876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12DC3-2243-020C-864E-91321258A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EC49D-CBCA-F38B-006E-49ADBE262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A659D7-A224-9320-E180-1E3B48D767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8453F8-8A40-9734-A973-73ACE47D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60DAD-A23C-6069-79F2-B2C148135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A30619-F914-54C1-DD30-D1EFE4F97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43290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1DCFE5-CA05-D3B9-8C13-CD0CAC449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A206A-145C-66D6-F919-4912E2EEA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390D1-8EEB-11A8-E9A5-D11429EA3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71CF86-D396-AB47-8AE1-2CC2705D2464}" type="datetimeFigureOut">
              <a:rPr lang="en-IT" smtClean="0"/>
              <a:t>9/15/24</a:t>
            </a:fld>
            <a:endParaRPr lang="en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0459F-91F6-C046-61B3-508266792F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FED4-D926-A3C0-BCB8-019B6A68AF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1BC2283-C16F-9F4D-9FFD-9373E22BEC61}" type="slidenum">
              <a:rPr lang="en-IT" smtClean="0"/>
              <a:t>‹N›</a:t>
            </a:fld>
            <a:endParaRPr lang="en-IT"/>
          </a:p>
        </p:txBody>
      </p:sp>
    </p:spTree>
    <p:extLst>
      <p:ext uri="{BB962C8B-B14F-4D97-AF65-F5344CB8AC3E}">
        <p14:creationId xmlns:p14="http://schemas.microsoft.com/office/powerpoint/2010/main" val="161480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A130FB3-BEC8-D649-77A0-184679AF10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9308"/>
              </p:ext>
            </p:extLst>
          </p:nvPr>
        </p:nvGraphicFramePr>
        <p:xfrm>
          <a:off x="292486" y="741948"/>
          <a:ext cx="8454322" cy="307345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01038">
                  <a:extLst>
                    <a:ext uri="{9D8B030D-6E8A-4147-A177-3AD203B41FA5}">
                      <a16:colId xmlns:a16="http://schemas.microsoft.com/office/drawing/2014/main" val="3032321068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3362870555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3568774459"/>
                    </a:ext>
                  </a:extLst>
                </a:gridCol>
                <a:gridCol w="836347">
                  <a:extLst>
                    <a:ext uri="{9D8B030D-6E8A-4147-A177-3AD203B41FA5}">
                      <a16:colId xmlns:a16="http://schemas.microsoft.com/office/drawing/2014/main" val="2362622186"/>
                    </a:ext>
                  </a:extLst>
                </a:gridCol>
                <a:gridCol w="627776">
                  <a:extLst>
                    <a:ext uri="{9D8B030D-6E8A-4147-A177-3AD203B41FA5}">
                      <a16:colId xmlns:a16="http://schemas.microsoft.com/office/drawing/2014/main" val="3813066197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3759153448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2436268841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1606152485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440756481"/>
                    </a:ext>
                  </a:extLst>
                </a:gridCol>
                <a:gridCol w="538978">
                  <a:extLst>
                    <a:ext uri="{9D8B030D-6E8A-4147-A177-3AD203B41FA5}">
                      <a16:colId xmlns:a16="http://schemas.microsoft.com/office/drawing/2014/main" val="3416765993"/>
                    </a:ext>
                  </a:extLst>
                </a:gridCol>
                <a:gridCol w="1216315">
                  <a:extLst>
                    <a:ext uri="{9D8B030D-6E8A-4147-A177-3AD203B41FA5}">
                      <a16:colId xmlns:a16="http://schemas.microsoft.com/office/drawing/2014/main" val="2188866284"/>
                    </a:ext>
                  </a:extLst>
                </a:gridCol>
              </a:tblGrid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  <a:latin typeface="+mn-lt"/>
                        </a:rPr>
                        <a:t>PRIMO ANNO Primo </a:t>
                      </a:r>
                      <a:r>
                        <a:rPr lang="en-GB" sz="900" b="1" u="none" strike="noStrike" dirty="0" err="1">
                          <a:effectLst/>
                          <a:latin typeface="+mn-lt"/>
                        </a:rPr>
                        <a:t>semestre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24900078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Insegnamento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Parte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CFU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Docente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Aula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Lun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Mar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Mer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Gio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Ven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174837778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Introduzione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a informatica e alle </a:t>
                      </a:r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reti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1, 2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9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Gena/Mensa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11-14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11-14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11:15-13:45</a:t>
                      </a: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3120811217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Scienza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Politica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2.0 A-L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1,2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Bobba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167192283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Società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della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rete A-L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1,2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Carriero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8-11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8-11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8:30-11</a:t>
                      </a: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814982708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Scienza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Politica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2.0 M-Z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Piccio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14:30-17</a:t>
                      </a: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1014414903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Scienza Politica 2.0 M-Z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Piccio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4066928161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Società della rete M-Z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Goglio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8-11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8-11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524145043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Società della rete M-Z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Moiso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Einaudi4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8-11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8-11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649149529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Laboratori informatica (HTML e CSS)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1, 2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  <a:latin typeface="+mn-lt"/>
                        </a:rPr>
                        <a:t>Did </a:t>
                      </a:r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integrativa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Li1 , Li5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12--14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12--14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12--14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Ogni persona 1 giorno</a:t>
                      </a: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3107367185"/>
                  </a:ext>
                </a:extLst>
              </a:tr>
              <a:tr h="142576"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3565171300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  <a:latin typeface="+mn-lt"/>
                        </a:rPr>
                        <a:t>PRIMO ANNO Secondo </a:t>
                      </a:r>
                      <a:r>
                        <a:rPr lang="en-GB" sz="900" b="1" u="none" strike="noStrike" dirty="0" err="1">
                          <a:effectLst/>
                          <a:latin typeface="+mn-lt"/>
                        </a:rPr>
                        <a:t>semestre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1676312788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Insegnamento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Parte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Docente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Lun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Mar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Mer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Gio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Ven</a:t>
                      </a:r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538105622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Diritto privato dei mercati digitali A-L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6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Quarta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475834249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Diritto privato dei mercati digitali M-Z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6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Monterossi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439723503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Sviluppo software di applicazioni informatiche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1,2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Console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8--10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8--10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8--10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156715072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Economia dell'età digitale A-L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6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Patrucco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Einaudi2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2792371822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Economia dell'età digitale M-Z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6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Scandura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Einaudi 3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10--12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3277780158"/>
                  </a:ext>
                </a:extLst>
              </a:tr>
              <a:tr h="152759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 err="1">
                          <a:effectLst/>
                          <a:latin typeface="+mn-lt"/>
                        </a:rPr>
                        <a:t>Laboratori</a:t>
                      </a:r>
                      <a:r>
                        <a:rPr lang="en-GB" sz="900" u="none" strike="noStrike" dirty="0">
                          <a:effectLst/>
                          <a:latin typeface="+mn-lt"/>
                        </a:rPr>
                        <a:t> informatica (PHP)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1, 2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Did integrativa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  <a:latin typeface="+mn-lt"/>
                        </a:rPr>
                        <a:t>Li1 , Li5</a:t>
                      </a:r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>
                          <a:effectLst/>
                          <a:latin typeface="+mn-lt"/>
                        </a:rPr>
                        <a:t>14 17</a:t>
                      </a:r>
                      <a:endParaRPr lang="en-IT" sz="9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900" u="none" strike="noStrike" dirty="0">
                          <a:effectLst/>
                          <a:latin typeface="+mn-lt"/>
                        </a:rPr>
                        <a:t>14-17</a:t>
                      </a:r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76" marR="5176" marT="517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</a:t>
                      </a:r>
                      <a:r>
                        <a:rPr lang="en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gni persona 1 giorno</a:t>
                      </a:r>
                    </a:p>
                  </a:txBody>
                  <a:tcPr marL="5176" marR="5176" marT="5176" marB="0" anchor="b"/>
                </a:tc>
                <a:extLst>
                  <a:ext uri="{0D108BD9-81ED-4DB2-BD59-A6C34878D82A}">
                    <a16:rowId xmlns:a16="http://schemas.microsoft.com/office/drawing/2014/main" val="1381063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203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344EB05-650F-05F9-E7E4-734F609D8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600" y="261040"/>
            <a:ext cx="6031707" cy="449036"/>
          </a:xfrm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623D90"/>
                </a:solidFill>
              </a:rPr>
              <a:t>Orario 2 anno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B7C13FD-2487-28AE-DE89-7E02139377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020689"/>
              </p:ext>
            </p:extLst>
          </p:nvPr>
        </p:nvGraphicFramePr>
        <p:xfrm>
          <a:off x="194209" y="987228"/>
          <a:ext cx="8682753" cy="32301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04746">
                  <a:extLst>
                    <a:ext uri="{9D8B030D-6E8A-4147-A177-3AD203B41FA5}">
                      <a16:colId xmlns:a16="http://schemas.microsoft.com/office/drawing/2014/main" val="1163883471"/>
                    </a:ext>
                  </a:extLst>
                </a:gridCol>
                <a:gridCol w="763964">
                  <a:extLst>
                    <a:ext uri="{9D8B030D-6E8A-4147-A177-3AD203B41FA5}">
                      <a16:colId xmlns:a16="http://schemas.microsoft.com/office/drawing/2014/main" val="1915490266"/>
                    </a:ext>
                  </a:extLst>
                </a:gridCol>
                <a:gridCol w="235066">
                  <a:extLst>
                    <a:ext uri="{9D8B030D-6E8A-4147-A177-3AD203B41FA5}">
                      <a16:colId xmlns:a16="http://schemas.microsoft.com/office/drawing/2014/main" val="4098355191"/>
                    </a:ext>
                  </a:extLst>
                </a:gridCol>
                <a:gridCol w="1141749">
                  <a:extLst>
                    <a:ext uri="{9D8B030D-6E8A-4147-A177-3AD203B41FA5}">
                      <a16:colId xmlns:a16="http://schemas.microsoft.com/office/drawing/2014/main" val="2637902540"/>
                    </a:ext>
                  </a:extLst>
                </a:gridCol>
                <a:gridCol w="402970">
                  <a:extLst>
                    <a:ext uri="{9D8B030D-6E8A-4147-A177-3AD203B41FA5}">
                      <a16:colId xmlns:a16="http://schemas.microsoft.com/office/drawing/2014/main" val="363397649"/>
                    </a:ext>
                  </a:extLst>
                </a:gridCol>
                <a:gridCol w="436552">
                  <a:extLst>
                    <a:ext uri="{9D8B030D-6E8A-4147-A177-3AD203B41FA5}">
                      <a16:colId xmlns:a16="http://schemas.microsoft.com/office/drawing/2014/main" val="3447436556"/>
                    </a:ext>
                  </a:extLst>
                </a:gridCol>
                <a:gridCol w="402970">
                  <a:extLst>
                    <a:ext uri="{9D8B030D-6E8A-4147-A177-3AD203B41FA5}">
                      <a16:colId xmlns:a16="http://schemas.microsoft.com/office/drawing/2014/main" val="3479964583"/>
                    </a:ext>
                  </a:extLst>
                </a:gridCol>
                <a:gridCol w="386180">
                  <a:extLst>
                    <a:ext uri="{9D8B030D-6E8A-4147-A177-3AD203B41FA5}">
                      <a16:colId xmlns:a16="http://schemas.microsoft.com/office/drawing/2014/main" val="2604322065"/>
                    </a:ext>
                  </a:extLst>
                </a:gridCol>
                <a:gridCol w="478527">
                  <a:extLst>
                    <a:ext uri="{9D8B030D-6E8A-4147-A177-3AD203B41FA5}">
                      <a16:colId xmlns:a16="http://schemas.microsoft.com/office/drawing/2014/main" val="1625156964"/>
                    </a:ext>
                  </a:extLst>
                </a:gridCol>
                <a:gridCol w="1530029">
                  <a:extLst>
                    <a:ext uri="{9D8B030D-6E8A-4147-A177-3AD203B41FA5}">
                      <a16:colId xmlns:a16="http://schemas.microsoft.com/office/drawing/2014/main" val="881252778"/>
                    </a:ext>
                  </a:extLst>
                </a:gridCol>
              </a:tblGrid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SECONDO ANNO Primo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610168202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Insegnamento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Parte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CFU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Docente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Lun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Mar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Mer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Gio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Ven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653223204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Elementi di basi di dati e data mining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Cena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14-16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14-16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14-16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Einaudi 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4040202147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Analisi dati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Carriero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16-18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16-18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16-18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Einaudi 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549454731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Laboratorio analisi dati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DID INTEGRATIVA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11--14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11--14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 Li1+Li5 LAB INF (vedi sotto)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480603598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Francese Base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 dirty="0">
                          <a:effectLst/>
                        </a:rPr>
                        <a:t>1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14--17 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E4</a:t>
                      </a: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777409756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Elementi Diritto Commerciale era digitale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Cogo+contratto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18-20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18-20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18-20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Einaudi 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078498171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Laboratorio</a:t>
                      </a:r>
                      <a:r>
                        <a:rPr lang="en-GB" sz="700" u="none" strike="noStrike" dirty="0">
                          <a:effectLst/>
                        </a:rPr>
                        <a:t> Informatica (</a:t>
                      </a:r>
                      <a:r>
                        <a:rPr lang="en-GB" sz="700" u="none" strike="noStrike" dirty="0" err="1">
                          <a:effectLst/>
                        </a:rPr>
                        <a:t>Elementi</a:t>
                      </a:r>
                      <a:r>
                        <a:rPr lang="en-GB" sz="700" u="none" strike="noStrike" dirty="0">
                          <a:effectLst/>
                        </a:rPr>
                        <a:t> di </a:t>
                      </a:r>
                      <a:r>
                        <a:rPr lang="en-GB" sz="700" u="none" strike="noStrike" dirty="0" err="1">
                          <a:effectLst/>
                        </a:rPr>
                        <a:t>basi</a:t>
                      </a:r>
                      <a:r>
                        <a:rPr lang="en-GB" sz="700" u="none" strike="noStrike" dirty="0">
                          <a:effectLst/>
                        </a:rPr>
                        <a:t> di </a:t>
                      </a:r>
                      <a:r>
                        <a:rPr lang="en-GB" sz="700" u="none" strike="noStrike" dirty="0" err="1">
                          <a:effectLst/>
                        </a:rPr>
                        <a:t>dati</a:t>
                      </a:r>
                      <a:r>
                        <a:rPr lang="en-GB" sz="700" u="none" strike="noStrike" dirty="0">
                          <a:effectLst/>
                        </a:rPr>
                        <a:t> …)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Did integrativa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8--11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8--11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 Li1+Li5 LAB INF (vedi sotto)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175558266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110826952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SECONDO ANNO Secondo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939670260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Insegnamento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Parte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CFU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Docente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Lun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Mar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Mer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Gio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Ven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009970793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Politica</a:t>
                      </a:r>
                      <a:r>
                        <a:rPr lang="en-GB" sz="700" u="none" strike="noStrike" dirty="0">
                          <a:effectLst/>
                        </a:rPr>
                        <a:t>, </a:t>
                      </a:r>
                      <a:r>
                        <a:rPr lang="en-GB" sz="700" u="none" strike="noStrike" dirty="0" err="1">
                          <a:effectLst/>
                        </a:rPr>
                        <a:t>Tecnologie</a:t>
                      </a:r>
                      <a:r>
                        <a:rPr lang="en-GB" sz="700" u="none" strike="noStrike" dirty="0">
                          <a:effectLst/>
                        </a:rPr>
                        <a:t>, </a:t>
                      </a:r>
                      <a:r>
                        <a:rPr lang="en-GB" sz="700" u="none" strike="noStrike" dirty="0" err="1">
                          <a:effectLst/>
                        </a:rPr>
                        <a:t>Filosofia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Cuono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 dirty="0">
                          <a:effectLst/>
                        </a:rPr>
                        <a:t>10-12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>
                          <a:effectLst/>
                        </a:rPr>
                        <a:t>10-12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 dirty="0">
                          <a:effectLst/>
                        </a:rPr>
                        <a:t>10-12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1 Einaudi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418802831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Storia </a:t>
                      </a:r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delle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tecnologie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digitali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Belussi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8-11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A2 (</a:t>
                      </a:r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OrarIo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 </a:t>
                      </a:r>
                      <a:r>
                        <a:rPr lang="en-GB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confermare</a:t>
                      </a: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689236426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Sociologia della Comunicazione e dei new media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9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Paccagnella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14-17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14-17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D5</a:t>
                      </a: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424007363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Economia e gestione delle imprese e dei modelli di business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9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Patrucco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12-14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12-14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12-14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E5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855119601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Lingua inglese A-L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Olivero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>
                          <a:effectLst/>
                        </a:rPr>
                        <a:t>11-14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>
                          <a:effectLst/>
                        </a:rPr>
                        <a:t>11-14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B1</a:t>
                      </a: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603031419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Lingua inglese M-Z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Zorzi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 dirty="0">
                          <a:effectLst/>
                        </a:rPr>
                        <a:t>11-14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T" sz="700" u="none" strike="noStrike" dirty="0">
                          <a:effectLst/>
                        </a:rPr>
                        <a:t>11-14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B3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274607610"/>
                  </a:ext>
                </a:extLst>
              </a:tr>
              <a:tr h="179453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Francese Avanzato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 dirty="0">
                          <a:effectLst/>
                        </a:rPr>
                        <a:t>1,2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Mutafian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16-18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16-18 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E1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5314510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06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9BBB5B6E-1E50-4D21-0FBE-54E842ED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128" y="99199"/>
            <a:ext cx="6031707" cy="449036"/>
          </a:xfrm>
        </p:spPr>
        <p:txBody>
          <a:bodyPr>
            <a:noAutofit/>
          </a:bodyPr>
          <a:lstStyle/>
          <a:p>
            <a:r>
              <a:rPr lang="it-IT" sz="2000" dirty="0">
                <a:solidFill>
                  <a:srgbClr val="623D90"/>
                </a:solidFill>
              </a:rPr>
              <a:t>Orario 3 anno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2F15C5F-5679-1776-2CD5-1FD0F8384F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29442"/>
              </p:ext>
            </p:extLst>
          </p:nvPr>
        </p:nvGraphicFramePr>
        <p:xfrm>
          <a:off x="185014" y="561538"/>
          <a:ext cx="8642294" cy="320838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91210">
                  <a:extLst>
                    <a:ext uri="{9D8B030D-6E8A-4147-A177-3AD203B41FA5}">
                      <a16:colId xmlns:a16="http://schemas.microsoft.com/office/drawing/2014/main" val="1882890946"/>
                    </a:ext>
                  </a:extLst>
                </a:gridCol>
                <a:gridCol w="760404">
                  <a:extLst>
                    <a:ext uri="{9D8B030D-6E8A-4147-A177-3AD203B41FA5}">
                      <a16:colId xmlns:a16="http://schemas.microsoft.com/office/drawing/2014/main" val="2751007297"/>
                    </a:ext>
                  </a:extLst>
                </a:gridCol>
                <a:gridCol w="233971">
                  <a:extLst>
                    <a:ext uri="{9D8B030D-6E8A-4147-A177-3AD203B41FA5}">
                      <a16:colId xmlns:a16="http://schemas.microsoft.com/office/drawing/2014/main" val="3488186213"/>
                    </a:ext>
                  </a:extLst>
                </a:gridCol>
                <a:gridCol w="1136429">
                  <a:extLst>
                    <a:ext uri="{9D8B030D-6E8A-4147-A177-3AD203B41FA5}">
                      <a16:colId xmlns:a16="http://schemas.microsoft.com/office/drawing/2014/main" val="1415846476"/>
                    </a:ext>
                  </a:extLst>
                </a:gridCol>
                <a:gridCol w="401093">
                  <a:extLst>
                    <a:ext uri="{9D8B030D-6E8A-4147-A177-3AD203B41FA5}">
                      <a16:colId xmlns:a16="http://schemas.microsoft.com/office/drawing/2014/main" val="3024840789"/>
                    </a:ext>
                  </a:extLst>
                </a:gridCol>
                <a:gridCol w="434517">
                  <a:extLst>
                    <a:ext uri="{9D8B030D-6E8A-4147-A177-3AD203B41FA5}">
                      <a16:colId xmlns:a16="http://schemas.microsoft.com/office/drawing/2014/main" val="973268287"/>
                    </a:ext>
                  </a:extLst>
                </a:gridCol>
                <a:gridCol w="401093">
                  <a:extLst>
                    <a:ext uri="{9D8B030D-6E8A-4147-A177-3AD203B41FA5}">
                      <a16:colId xmlns:a16="http://schemas.microsoft.com/office/drawing/2014/main" val="4143978966"/>
                    </a:ext>
                  </a:extLst>
                </a:gridCol>
                <a:gridCol w="384381">
                  <a:extLst>
                    <a:ext uri="{9D8B030D-6E8A-4147-A177-3AD203B41FA5}">
                      <a16:colId xmlns:a16="http://schemas.microsoft.com/office/drawing/2014/main" val="2776767240"/>
                    </a:ext>
                  </a:extLst>
                </a:gridCol>
                <a:gridCol w="476297">
                  <a:extLst>
                    <a:ext uri="{9D8B030D-6E8A-4147-A177-3AD203B41FA5}">
                      <a16:colId xmlns:a16="http://schemas.microsoft.com/office/drawing/2014/main" val="1602724741"/>
                    </a:ext>
                  </a:extLst>
                </a:gridCol>
                <a:gridCol w="1522899">
                  <a:extLst>
                    <a:ext uri="{9D8B030D-6E8A-4147-A177-3AD203B41FA5}">
                      <a16:colId xmlns:a16="http://schemas.microsoft.com/office/drawing/2014/main" val="2964456260"/>
                    </a:ext>
                  </a:extLst>
                </a:gridCol>
              </a:tblGrid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TERZO ANNO Primo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Parte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none" strike="noStrike">
                          <a:effectLst/>
                        </a:rPr>
                        <a:t>CFU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Docente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Lun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Mar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Mer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Gio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Ven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529353731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Informatica </a:t>
                      </a:r>
                      <a:r>
                        <a:rPr lang="en-GB" sz="700" u="none" strike="noStrike" dirty="0" err="1">
                          <a:effectLst/>
                        </a:rPr>
                        <a:t>giuridica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Durante - </a:t>
                      </a:r>
                      <a:r>
                        <a:rPr lang="en-GB" sz="700" u="none" strike="noStrike" dirty="0" err="1">
                          <a:effectLst/>
                        </a:rPr>
                        <a:t>Ciani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8-10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8-10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5 Einaudi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740014823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Design di applicazioni web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Gena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9-12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Li1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447541775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Introduzione a Interaction design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Vernero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11-14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11-14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B2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685288120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Programmazione Object oriented e Java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Console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10--12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10--12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C2</a:t>
                      </a: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678369949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Fondamenti di Informatica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Console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08-11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E5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313543884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Lboratorio Javascript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gena+borsisti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Li1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1532774058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Laboratorio java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Console + borsisti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Li1 LAB INF  (vedi sotto)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718095381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Laboratorio: grafica web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CONTRATTO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15-17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15-17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Li1 LAB INF  (vedi sotto)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087189871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675424002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TERZO ANNO Secondo semestre</a:t>
                      </a:r>
                      <a:endParaRPr lang="en-GB" sz="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sng" strike="noStrike">
                          <a:effectLst/>
                        </a:rPr>
                        <a:t>Parte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u="sng" strike="noStrike">
                          <a:effectLst/>
                        </a:rPr>
                        <a:t>CFU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sng" strike="noStrike">
                          <a:effectLst/>
                        </a:rPr>
                        <a:t>Docente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sng" strike="noStrike">
                          <a:effectLst/>
                        </a:rPr>
                        <a:t>Lun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sng" strike="noStrike">
                          <a:effectLst/>
                        </a:rPr>
                        <a:t>Mar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sng" strike="noStrike">
                          <a:effectLst/>
                        </a:rPr>
                        <a:t>Mer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sng" strike="noStrike">
                          <a:effectLst/>
                        </a:rPr>
                        <a:t>Gio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sng" strike="noStrike">
                          <a:effectLst/>
                        </a:rPr>
                        <a:t>Ven</a:t>
                      </a:r>
                      <a:endParaRPr lang="en-GB" sz="700" b="1" i="0" u="sng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893747195"/>
                  </a:ext>
                </a:extLst>
              </a:tr>
              <a:tr h="314889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Scienza</a:t>
                      </a:r>
                      <a:r>
                        <a:rPr lang="en-GB" sz="700" u="none" strike="noStrike" dirty="0">
                          <a:effectLst/>
                        </a:rPr>
                        <a:t> </a:t>
                      </a:r>
                      <a:r>
                        <a:rPr lang="en-GB" sz="700" u="none" strike="noStrike" dirty="0" err="1">
                          <a:effectLst/>
                        </a:rPr>
                        <a:t>Tecnologia</a:t>
                      </a:r>
                      <a:r>
                        <a:rPr lang="en-GB" sz="700" u="none" strike="noStrike" dirty="0">
                          <a:effectLst/>
                        </a:rPr>
                        <a:t> </a:t>
                      </a:r>
                      <a:r>
                        <a:rPr lang="en-GB" sz="700" u="none" strike="noStrike" dirty="0" err="1">
                          <a:effectLst/>
                        </a:rPr>
                        <a:t>Societa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Padovan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12-14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12-14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 12-14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</a:rPr>
                        <a:t>D2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966473005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 err="1">
                          <a:effectLst/>
                        </a:rPr>
                        <a:t>Nuove</a:t>
                      </a:r>
                      <a:r>
                        <a:rPr lang="en-GB" sz="700" u="none" strike="noStrike" dirty="0">
                          <a:effectLst/>
                        </a:rPr>
                        <a:t> </a:t>
                      </a:r>
                      <a:r>
                        <a:rPr lang="en-GB" sz="700" u="none" strike="noStrike" dirty="0" err="1">
                          <a:effectLst/>
                        </a:rPr>
                        <a:t>tecnologie</a:t>
                      </a:r>
                      <a:r>
                        <a:rPr lang="en-GB" sz="700" u="none" strike="noStrike" dirty="0">
                          <a:effectLst/>
                        </a:rPr>
                        <a:t>, </a:t>
                      </a:r>
                      <a:r>
                        <a:rPr lang="en-GB" sz="700" u="none" strike="noStrike" dirty="0" err="1">
                          <a:effectLst/>
                        </a:rPr>
                        <a:t>Comunicazione</a:t>
                      </a:r>
                      <a:r>
                        <a:rPr lang="en-GB" sz="700" u="none" strike="noStrike" dirty="0">
                          <a:effectLst/>
                        </a:rPr>
                        <a:t> </a:t>
                      </a:r>
                      <a:r>
                        <a:rPr lang="en-GB" sz="700" u="none" strike="noStrike" dirty="0" err="1">
                          <a:effectLst/>
                        </a:rPr>
                        <a:t>pubblica</a:t>
                      </a:r>
                      <a:r>
                        <a:rPr lang="en-GB" sz="700" u="none" strike="noStrike" dirty="0">
                          <a:effectLst/>
                        </a:rPr>
                        <a:t> e </a:t>
                      </a:r>
                      <a:r>
                        <a:rPr lang="en-GB" sz="700" u="none" strike="noStrike" dirty="0" err="1">
                          <a:effectLst/>
                        </a:rPr>
                        <a:t>politica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Biancalana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18-20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18-20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 dirty="0">
                          <a:effectLst/>
                        </a:rPr>
                        <a:t>18-20</a:t>
                      </a:r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F3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519646664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Geografia sociale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Bignante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11-14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11--14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B2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599220387"/>
                  </a:ext>
                </a:extLst>
              </a:tr>
              <a:tr h="191370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Web Journalism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Cepernich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12-14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12-14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12-14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B3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16839959"/>
                  </a:ext>
                </a:extLst>
              </a:tr>
              <a:tr h="217466"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Comunicazione digitale di impresa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CONTRATTO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14-17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F4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744048525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>
                          <a:effectLst/>
                        </a:rPr>
                        <a:t>Laboratorio: Sci4Dem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1,2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u="none" strike="noStrike">
                          <a:effectLst/>
                        </a:rPr>
                        <a:t>6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Tipaldo-Magnea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 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16-18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16-18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u="none" strike="noStrike">
                          <a:effectLst/>
                        </a:rPr>
                        <a:t>16-18</a:t>
                      </a:r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>
                          <a:effectLst/>
                        </a:rPr>
                        <a:t>F1 </a:t>
                      </a:r>
                      <a:endParaRPr lang="en-GB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2919765379"/>
                  </a:ext>
                </a:extLst>
              </a:tr>
              <a:tr h="161794"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Marketing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Arrigone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14-17 poi 11-14</a:t>
                      </a: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T" sz="7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181" marR="6181" marT="6181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14-17 E1 1 parte, </a:t>
                      </a:r>
                    </a:p>
                    <a:p>
                      <a:pPr algn="l" fontAlgn="b"/>
                      <a:r>
                        <a:rPr lang="en-IT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11-14 B2 2 parte</a:t>
                      </a:r>
                    </a:p>
                  </a:txBody>
                  <a:tcPr marL="6181" marR="6181" marT="6181" marB="0" anchor="b"/>
                </a:tc>
                <a:extLst>
                  <a:ext uri="{0D108BD9-81ED-4DB2-BD59-A6C34878D82A}">
                    <a16:rowId xmlns:a16="http://schemas.microsoft.com/office/drawing/2014/main" val="3832381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6346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743</Words>
  <Application>Microsoft Macintosh PowerPoint</Application>
  <PresentationFormat>Widescreen</PresentationFormat>
  <Paragraphs>437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Office Theme</vt:lpstr>
      <vt:lpstr>Presentazione standard di PowerPoint</vt:lpstr>
      <vt:lpstr>Orario 2 anno</vt:lpstr>
      <vt:lpstr>Orario 3 anno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Console</dc:creator>
  <cp:lastModifiedBy>Beatrice Frondini</cp:lastModifiedBy>
  <cp:revision>2</cp:revision>
  <dcterms:created xsi:type="dcterms:W3CDTF">2024-09-13T10:24:02Z</dcterms:created>
  <dcterms:modified xsi:type="dcterms:W3CDTF">2024-09-15T07:47:23Z</dcterms:modified>
</cp:coreProperties>
</file>